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media/image9.jpg" ContentType="image/gif"/>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259" r:id="rId3"/>
    <p:sldId id="258" r:id="rId4"/>
    <p:sldId id="294" r:id="rId5"/>
    <p:sldId id="276" r:id="rId6"/>
    <p:sldId id="305" r:id="rId7"/>
    <p:sldId id="273" r:id="rId8"/>
    <p:sldId id="292" r:id="rId9"/>
    <p:sldId id="287" r:id="rId10"/>
    <p:sldId id="295" r:id="rId11"/>
    <p:sldId id="297" r:id="rId12"/>
    <p:sldId id="298" r:id="rId13"/>
    <p:sldId id="299" r:id="rId14"/>
    <p:sldId id="300" r:id="rId15"/>
    <p:sldId id="301" r:id="rId16"/>
    <p:sldId id="302" r:id="rId17"/>
    <p:sldId id="280" r:id="rId18"/>
    <p:sldId id="296" r:id="rId19"/>
    <p:sldId id="303" r:id="rId20"/>
    <p:sldId id="304"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61A6"/>
    <a:srgbClr val="5FB9F7"/>
    <a:srgbClr val="54C6FA"/>
    <a:srgbClr val="36A9AC"/>
    <a:srgbClr val="F5F5F5"/>
    <a:srgbClr val="A80C26"/>
    <a:srgbClr val="6F6AA4"/>
    <a:srgbClr val="EBF6FC"/>
    <a:srgbClr val="D61E42"/>
    <a:srgbClr val="DF2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6" autoAdjust="0"/>
    <p:restoredTop sz="94660"/>
  </p:normalViewPr>
  <p:slideViewPr>
    <p:cSldViewPr snapToGrid="0">
      <p:cViewPr varScale="1">
        <p:scale>
          <a:sx n="64" d="100"/>
          <a:sy n="64" d="100"/>
        </p:scale>
        <p:origin x="600" y="44"/>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2019/3/23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4554B8E-2D26-4707-9CFE-2A311E1A51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801" name="副标题 2"/>
          <p:cNvSpPr>
            <a:spLocks noGrp="1"/>
          </p:cNvSpPr>
          <p:nvPr userDrawn="1">
            <p:ph type="subTitle" idx="1" hasCustomPrompt="1"/>
          </p:nvPr>
        </p:nvSpPr>
        <p:spPr>
          <a:xfrm>
            <a:off x="5259687" y="2514691"/>
            <a:ext cx="5787426" cy="558799"/>
          </a:xfrm>
        </p:spPr>
        <p:txBody>
          <a:bodyPr anchor="ctr">
            <a:normAutofit/>
          </a:bodyPr>
          <a:lstStyle>
            <a:lvl1pPr marL="0" indent="0" algn="r">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Click to edit Master subtitle style</a:t>
            </a:r>
          </a:p>
        </p:txBody>
      </p:sp>
      <p:sp>
        <p:nvSpPr>
          <p:cNvPr id="9802" name="标题 1"/>
          <p:cNvSpPr>
            <a:spLocks noGrp="1"/>
          </p:cNvSpPr>
          <p:nvPr userDrawn="1">
            <p:ph type="ctrTitle" hasCustomPrompt="1"/>
          </p:nvPr>
        </p:nvSpPr>
        <p:spPr>
          <a:xfrm>
            <a:off x="5259687" y="1301938"/>
            <a:ext cx="5787426" cy="1155604"/>
          </a:xfrm>
        </p:spPr>
        <p:txBody>
          <a:bodyPr anchor="ctr">
            <a:normAutofit/>
          </a:bodyPr>
          <a:lstStyle>
            <a:lvl1pPr algn="r">
              <a:defRPr sz="4000">
                <a:solidFill>
                  <a:schemeClr val="tx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8133330" y="3647231"/>
            <a:ext cx="2913783" cy="248371"/>
          </a:xfrm>
        </p:spPr>
        <p:txBody>
          <a:bodyPr anchor="ctr">
            <a:noAutofit/>
          </a:bodyPr>
          <a:lstStyle>
            <a:lvl1pPr marL="0" indent="0" algn="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8133330" y="3955783"/>
            <a:ext cx="2913783" cy="248371"/>
          </a:xfrm>
        </p:spPr>
        <p:txBody>
          <a:bodyPr anchor="ctr">
            <a:noAutofit/>
          </a:bodyPr>
          <a:lstStyle>
            <a:lvl1pPr marL="0" indent="0" algn="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0923AAE-3CE4-44E4-B83E-2AB904D471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标题 1"/>
          <p:cNvSpPr>
            <a:spLocks noGrp="1"/>
          </p:cNvSpPr>
          <p:nvPr>
            <p:ph type="title" hasCustomPrompt="1"/>
          </p:nvPr>
        </p:nvSpPr>
        <p:spPr>
          <a:xfrm>
            <a:off x="5570186" y="2494642"/>
            <a:ext cx="4535055" cy="656792"/>
          </a:xfrm>
        </p:spPr>
        <p:txBody>
          <a:bodyPr anchor="ctr">
            <a:normAutofit/>
          </a:bodyPr>
          <a:lstStyle>
            <a:lvl1pPr algn="l">
              <a:defRPr sz="2400" b="1">
                <a:solidFill>
                  <a:srgbClr val="36A9AC"/>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5564413" y="3430587"/>
            <a:ext cx="4546600"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2A2164E-D0FC-493E-92A5-50F008662A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27273"/>
          </a:xfrm>
          <a:prstGeom prst="rect">
            <a:avLst/>
          </a:prstGeom>
        </p:spPr>
      </p:pic>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9E9080-5E4B-45F7-974E-CEB561322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27273"/>
          </a:xfrm>
          <a:prstGeom prst="rect">
            <a:avLst/>
          </a:prstGeom>
        </p:spPr>
      </p:pic>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29F612-10AF-4A22-9DDC-3E9B894B8C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7061202"/>
          </a:xfrm>
          <a:prstGeom prst="rect">
            <a:avLst/>
          </a:prstGeom>
        </p:spPr>
      </p:pic>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29330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BB31068-697F-4AB1-8774-A02301D285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标题 1"/>
          <p:cNvSpPr>
            <a:spLocks noGrp="1"/>
          </p:cNvSpPr>
          <p:nvPr>
            <p:ph type="ctrTitle" hasCustomPrompt="1"/>
          </p:nvPr>
        </p:nvSpPr>
        <p:spPr>
          <a:xfrm>
            <a:off x="1615155" y="2147999"/>
            <a:ext cx="3985202" cy="865136"/>
          </a:xfrm>
        </p:spPr>
        <p:txBody>
          <a:bodyPr anchor="ctr">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1615155" y="3367390"/>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1615155" y="3683024"/>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fld id="{CB3FFC9E-A4C1-40CB-8E0E-23B63E3543C5}" type="datetime1">
              <a:rPr lang="zh-CN" altLang="en-US" smtClean="0"/>
              <a:pPr marL="228589" marR="0" lvl="0" indent="-228589" fontAlgn="auto">
                <a:spcAft>
                  <a:spcPts val="0"/>
                </a:spcAft>
                <a:buClrTx/>
                <a:buSzTx/>
                <a:tabLst/>
              </a:pPr>
              <a:t>2017/6/19</a:t>
            </a:fld>
            <a:endParaRPr lang="en-US" altLang="zh-CN"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p:cNvSpPr/>
          <p:nvPr userDrawn="1"/>
        </p:nvSpPr>
        <p:spPr>
          <a:xfrm>
            <a:off x="-16972" y="4347197"/>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322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0"/>
              <p:cNvSpPr>
                <a:spLocks/>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0"/>
            <p:cNvSpPr>
              <a:spLocks/>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p:cNvSpPr>
              <a:spLocks/>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0"/>
            <p:cNvSpPr>
              <a:spLocks/>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27"/>
              <p:cNvSpPr>
                <a:spLocks/>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4"/>
              <p:cNvSpPr>
                <a:spLocks/>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5"/>
              <p:cNvSpPr>
                <a:spLocks/>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a:spLocks/>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6"/>
              <p:cNvSpPr>
                <a:spLocks/>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
              <p:cNvSpPr>
                <a:spLocks/>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8"/>
              <p:cNvSpPr>
                <a:spLocks/>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9"/>
              <p:cNvSpPr>
                <a:spLocks/>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20"/>
              <p:cNvSpPr>
                <a:spLocks/>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矩形 238"/>
          <p:cNvSpPr/>
          <p:nvPr userDrawn="1"/>
        </p:nvSpPr>
        <p:spPr>
          <a:xfrm>
            <a:off x="1058" y="6488563"/>
            <a:ext cx="12190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3417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 id="2147483667" r:id="rId8"/>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A666409-8E89-429B-9467-D2DBEFFCA6FD}"/>
              </a:ext>
            </a:extLst>
          </p:cNvPr>
          <p:cNvSpPr/>
          <p:nvPr/>
        </p:nvSpPr>
        <p:spPr>
          <a:xfrm>
            <a:off x="3695339" y="1809657"/>
            <a:ext cx="4801314" cy="1323439"/>
          </a:xfrm>
          <a:prstGeom prst="rect">
            <a:avLst/>
          </a:prstGeom>
        </p:spPr>
        <p:txBody>
          <a:bodyPr wrap="none">
            <a:spAutoFit/>
          </a:bodyPr>
          <a:lstStyle/>
          <a:p>
            <a:pPr algn="ctr"/>
            <a:r>
              <a:rPr lang="zh-CN" altLang="en-US" sz="400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大学生创新训练项目</a:t>
            </a:r>
            <a:endParaRPr lang="en-US" altLang="zh-CN" sz="400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endParaRPr>
          </a:p>
          <a:p>
            <a:pPr algn="ctr"/>
            <a:endParaRPr lang="en-US" altLang="zh-CN" sz="400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endParaRPr>
          </a:p>
        </p:txBody>
      </p:sp>
      <p:sp>
        <p:nvSpPr>
          <p:cNvPr id="2" name="矩形 1">
            <a:extLst>
              <a:ext uri="{FF2B5EF4-FFF2-40B4-BE49-F238E27FC236}">
                <a16:creationId xmlns:a16="http://schemas.microsoft.com/office/drawing/2014/main" id="{5B635401-661C-4947-8C61-858C94A70808}"/>
              </a:ext>
            </a:extLst>
          </p:cNvPr>
          <p:cNvSpPr/>
          <p:nvPr/>
        </p:nvSpPr>
        <p:spPr>
          <a:xfrm>
            <a:off x="1825654" y="3687261"/>
            <a:ext cx="8540684" cy="830997"/>
          </a:xfrm>
          <a:prstGeom prst="rect">
            <a:avLst/>
          </a:prstGeom>
        </p:spPr>
        <p:txBody>
          <a:bodyPr wrap="square">
            <a:spAutoFit/>
          </a:bodyPr>
          <a:lstStyle/>
          <a:p>
            <a:pPr algn="ctr"/>
            <a:r>
              <a:rPr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基于</a:t>
            </a:r>
            <a:r>
              <a:rPr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HoloLens</a:t>
            </a:r>
            <a:r>
              <a:rPr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的商场导购</a:t>
            </a:r>
            <a:r>
              <a:rPr lang="zh-CN" altLang="en-US" sz="48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系统</a:t>
            </a:r>
            <a:endParaRPr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endParaRP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2325278" y="2705725"/>
            <a:ext cx="7541443" cy="1446550"/>
          </a:xfrm>
          <a:prstGeom prst="rect">
            <a:avLst/>
          </a:prstGeom>
          <a:noFill/>
        </p:spPr>
        <p:txBody>
          <a:bodyPr wrap="square" rtlCol="0">
            <a:spAutoFit/>
          </a:bodyPr>
          <a:lstStyle/>
          <a:p>
            <a:pPr algn="ctr"/>
            <a:r>
              <a:rPr kumimoji="1" lang="zh-CN" altLang="en-US"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目前为止，上述研究目的</a:t>
            </a:r>
            <a:endParaRPr kumimoji="1" lang="en-US" altLang="zh-CN"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pPr algn="ctr"/>
            <a:r>
              <a:rPr kumimoji="1" lang="zh-CN" altLang="en-US"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已经基本完成。</a:t>
            </a:r>
            <a:endParaRPr lang="zh-CN" altLang="en-US" sz="44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spTree>
    <p:extLst>
      <p:ext uri="{BB962C8B-B14F-4D97-AF65-F5344CB8AC3E}">
        <p14:creationId xmlns:p14="http://schemas.microsoft.com/office/powerpoint/2010/main" val="154267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996100" y="892379"/>
            <a:ext cx="3934120"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导购主页</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6" name="图片 5">
            <a:extLst>
              <a:ext uri="{FF2B5EF4-FFF2-40B4-BE49-F238E27FC236}">
                <a16:creationId xmlns:a16="http://schemas.microsoft.com/office/drawing/2014/main" id="{5D4E0EE2-C486-4CD2-8176-2879FA311D3F}"/>
              </a:ext>
            </a:extLst>
          </p:cNvPr>
          <p:cNvPicPr>
            <a:picLocks noChangeAspect="1"/>
          </p:cNvPicPr>
          <p:nvPr/>
        </p:nvPicPr>
        <p:blipFill>
          <a:blip r:embed="rId2"/>
          <a:stretch>
            <a:fillRect/>
          </a:stretch>
        </p:blipFill>
        <p:spPr>
          <a:xfrm>
            <a:off x="1354317" y="1523608"/>
            <a:ext cx="9483365" cy="5334392"/>
          </a:xfrm>
          <a:prstGeom prst="rect">
            <a:avLst/>
          </a:prstGeom>
        </p:spPr>
      </p:pic>
    </p:spTree>
    <p:extLst>
      <p:ext uri="{BB962C8B-B14F-4D97-AF65-F5344CB8AC3E}">
        <p14:creationId xmlns:p14="http://schemas.microsoft.com/office/powerpoint/2010/main" val="123851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996100" y="892379"/>
            <a:ext cx="3934120"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功能选择</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2" name="图片 1">
            <a:extLst>
              <a:ext uri="{FF2B5EF4-FFF2-40B4-BE49-F238E27FC236}">
                <a16:creationId xmlns:a16="http://schemas.microsoft.com/office/drawing/2014/main" id="{D7BF50AD-4B45-442C-929E-AD6AEFF6434A}"/>
              </a:ext>
            </a:extLst>
          </p:cNvPr>
          <p:cNvPicPr>
            <a:picLocks noChangeAspect="1"/>
          </p:cNvPicPr>
          <p:nvPr/>
        </p:nvPicPr>
        <p:blipFill>
          <a:blip r:embed="rId2"/>
          <a:stretch>
            <a:fillRect/>
          </a:stretch>
        </p:blipFill>
        <p:spPr>
          <a:xfrm>
            <a:off x="1250622" y="1406950"/>
            <a:ext cx="9690755" cy="5451050"/>
          </a:xfrm>
          <a:prstGeom prst="rect">
            <a:avLst/>
          </a:prstGeom>
        </p:spPr>
      </p:pic>
    </p:spTree>
    <p:extLst>
      <p:ext uri="{BB962C8B-B14F-4D97-AF65-F5344CB8AC3E}">
        <p14:creationId xmlns:p14="http://schemas.microsoft.com/office/powerpoint/2010/main" val="250508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996099" y="892379"/>
            <a:ext cx="5508395"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查看商品并加入购物车</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2" name="图片 1">
            <a:extLst>
              <a:ext uri="{FF2B5EF4-FFF2-40B4-BE49-F238E27FC236}">
                <a16:creationId xmlns:a16="http://schemas.microsoft.com/office/drawing/2014/main" id="{B1B3B900-DF06-4C03-9DF4-403461DE31A4}"/>
              </a:ext>
            </a:extLst>
          </p:cNvPr>
          <p:cNvPicPr>
            <a:picLocks noChangeAspect="1"/>
          </p:cNvPicPr>
          <p:nvPr/>
        </p:nvPicPr>
        <p:blipFill>
          <a:blip r:embed="rId2"/>
          <a:stretch>
            <a:fillRect/>
          </a:stretch>
        </p:blipFill>
        <p:spPr>
          <a:xfrm>
            <a:off x="1258310" y="1415599"/>
            <a:ext cx="9675379" cy="5442401"/>
          </a:xfrm>
          <a:prstGeom prst="rect">
            <a:avLst/>
          </a:prstGeom>
        </p:spPr>
      </p:pic>
    </p:spTree>
    <p:extLst>
      <p:ext uri="{BB962C8B-B14F-4D97-AF65-F5344CB8AC3E}">
        <p14:creationId xmlns:p14="http://schemas.microsoft.com/office/powerpoint/2010/main" val="31552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996100" y="892379"/>
            <a:ext cx="3934120"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查看购物车</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2" name="图片 1">
            <a:extLst>
              <a:ext uri="{FF2B5EF4-FFF2-40B4-BE49-F238E27FC236}">
                <a16:creationId xmlns:a16="http://schemas.microsoft.com/office/drawing/2014/main" id="{4B076ACE-8079-4D45-BDE0-5BC1DF68F3C0}"/>
              </a:ext>
            </a:extLst>
          </p:cNvPr>
          <p:cNvPicPr>
            <a:picLocks noChangeAspect="1"/>
          </p:cNvPicPr>
          <p:nvPr/>
        </p:nvPicPr>
        <p:blipFill>
          <a:blip r:embed="rId2"/>
          <a:stretch>
            <a:fillRect/>
          </a:stretch>
        </p:blipFill>
        <p:spPr>
          <a:xfrm>
            <a:off x="1258310" y="1415599"/>
            <a:ext cx="9675380" cy="5442401"/>
          </a:xfrm>
          <a:prstGeom prst="rect">
            <a:avLst/>
          </a:prstGeom>
        </p:spPr>
      </p:pic>
    </p:spTree>
    <p:extLst>
      <p:ext uri="{BB962C8B-B14F-4D97-AF65-F5344CB8AC3E}">
        <p14:creationId xmlns:p14="http://schemas.microsoft.com/office/powerpoint/2010/main" val="324654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996100" y="892379"/>
            <a:ext cx="3934120"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商品导航</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2" name="图片 1">
            <a:extLst>
              <a:ext uri="{FF2B5EF4-FFF2-40B4-BE49-F238E27FC236}">
                <a16:creationId xmlns:a16="http://schemas.microsoft.com/office/drawing/2014/main" id="{DBE98A25-8851-4C77-ABDC-429352418858}"/>
              </a:ext>
            </a:extLst>
          </p:cNvPr>
          <p:cNvPicPr>
            <a:picLocks noChangeAspect="1"/>
          </p:cNvPicPr>
          <p:nvPr/>
        </p:nvPicPr>
        <p:blipFill>
          <a:blip r:embed="rId2"/>
          <a:stretch>
            <a:fillRect/>
          </a:stretch>
        </p:blipFill>
        <p:spPr>
          <a:xfrm>
            <a:off x="1406165" y="1581936"/>
            <a:ext cx="9379670" cy="5276064"/>
          </a:xfrm>
          <a:prstGeom prst="rect">
            <a:avLst/>
          </a:prstGeom>
        </p:spPr>
      </p:pic>
    </p:spTree>
    <p:extLst>
      <p:ext uri="{BB962C8B-B14F-4D97-AF65-F5344CB8AC3E}">
        <p14:creationId xmlns:p14="http://schemas.microsoft.com/office/powerpoint/2010/main" val="181722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1363745" y="892379"/>
            <a:ext cx="3934120" cy="523220"/>
          </a:xfrm>
          <a:prstGeom prst="rect">
            <a:avLst/>
          </a:prstGeom>
          <a:noFill/>
        </p:spPr>
        <p:txBody>
          <a:bodyPr wrap="square" rtlCol="0">
            <a:spAutoFit/>
          </a:bodyPr>
          <a:lstStyle/>
          <a:p>
            <a:pPr algn="ct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程序截图</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扫码查看详情</a:t>
            </a:r>
            <a:endParaRPr lang="zh-CN" altLang="en-US" sz="2800" dirty="0"/>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3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阶段成果</a:t>
            </a:r>
          </a:p>
        </p:txBody>
      </p:sp>
      <p:pic>
        <p:nvPicPr>
          <p:cNvPr id="2" name="图片 1">
            <a:extLst>
              <a:ext uri="{FF2B5EF4-FFF2-40B4-BE49-F238E27FC236}">
                <a16:creationId xmlns:a16="http://schemas.microsoft.com/office/drawing/2014/main" id="{D82D513D-A464-4845-ADF1-1EAB999C931D}"/>
              </a:ext>
            </a:extLst>
          </p:cNvPr>
          <p:cNvPicPr>
            <a:picLocks noChangeAspect="1"/>
          </p:cNvPicPr>
          <p:nvPr/>
        </p:nvPicPr>
        <p:blipFill>
          <a:blip r:embed="rId2"/>
          <a:stretch>
            <a:fillRect/>
          </a:stretch>
        </p:blipFill>
        <p:spPr>
          <a:xfrm>
            <a:off x="1363745" y="1518304"/>
            <a:ext cx="9492792" cy="5339696"/>
          </a:xfrm>
          <a:prstGeom prst="rect">
            <a:avLst/>
          </a:prstGeom>
        </p:spPr>
      </p:pic>
    </p:spTree>
    <p:extLst>
      <p:ext uri="{BB962C8B-B14F-4D97-AF65-F5344CB8AC3E}">
        <p14:creationId xmlns:p14="http://schemas.microsoft.com/office/powerpoint/2010/main" val="32938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BE1EAA-DA91-4B9A-837F-78A0ED20EE18}"/>
              </a:ext>
            </a:extLst>
          </p:cNvPr>
          <p:cNvSpPr txBox="1"/>
          <p:nvPr/>
        </p:nvSpPr>
        <p:spPr>
          <a:xfrm>
            <a:off x="5555972" y="1197177"/>
            <a:ext cx="876578" cy="1163021"/>
          </a:xfrm>
          <a:prstGeom prst="rect">
            <a:avLst/>
          </a:prstGeom>
          <a:noFill/>
        </p:spPr>
        <p:txBody>
          <a:bodyPr wrap="none" rtlCol="0">
            <a:prstTxWarp prst="textPlain">
              <a:avLst/>
            </a:prstTxWarp>
            <a:spAutoFit/>
          </a:bodyPr>
          <a:lstStyle/>
          <a:p>
            <a:r>
              <a:rPr lang="en-US" altLang="zh-CN" b="1" dirty="0">
                <a:solidFill>
                  <a:schemeClr val="bg1"/>
                </a:solidFill>
                <a:latin typeface="Impact" panose="020B0806030902050204" pitchFamily="34" charset="0"/>
                <a:ea typeface="微软雅黑" panose="020B0503020204020204" pitchFamily="34" charset="-122"/>
              </a:rPr>
              <a:t>04</a:t>
            </a:r>
            <a:endParaRPr lang="zh-CN" altLang="en-US" b="1" dirty="0">
              <a:solidFill>
                <a:schemeClr val="bg1"/>
              </a:solidFill>
              <a:latin typeface="Impact" panose="020B0806030902050204" pitchFamily="34" charset="0"/>
              <a:ea typeface="微软雅黑" panose="020B0503020204020204" pitchFamily="34" charset="-122"/>
            </a:endParaRPr>
          </a:p>
        </p:txBody>
      </p:sp>
      <p:sp>
        <p:nvSpPr>
          <p:cNvPr id="7" name="矩形 6">
            <a:extLst>
              <a:ext uri="{FF2B5EF4-FFF2-40B4-BE49-F238E27FC236}">
                <a16:creationId xmlns:a16="http://schemas.microsoft.com/office/drawing/2014/main" id="{2AAC5EAB-9FF8-4706-B5B4-1328E52129A8}"/>
              </a:ext>
            </a:extLst>
          </p:cNvPr>
          <p:cNvSpPr/>
          <p:nvPr/>
        </p:nvSpPr>
        <p:spPr>
          <a:xfrm>
            <a:off x="4618672" y="3437035"/>
            <a:ext cx="3647152" cy="923330"/>
          </a:xfrm>
          <a:prstGeom prst="rect">
            <a:avLst/>
          </a:prstGeom>
        </p:spPr>
        <p:txBody>
          <a:bodyPr wrap="none">
            <a:spAutoFit/>
          </a:bodyPr>
          <a:lstStyle/>
          <a:p>
            <a:r>
              <a:rPr lang="zh-CN" altLang="en-US" sz="5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计划和展望</a:t>
            </a:r>
            <a:endParaRPr lang="zh-CN" altLang="en-US" sz="5400" dirty="0"/>
          </a:p>
        </p:txBody>
      </p:sp>
    </p:spTree>
    <p:extLst>
      <p:ext uri="{BB962C8B-B14F-4D97-AF65-F5344CB8AC3E}">
        <p14:creationId xmlns:p14="http://schemas.microsoft.com/office/powerpoint/2010/main" val="312617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1550709" y="1944834"/>
            <a:ext cx="9090582" cy="2246769"/>
          </a:xfrm>
          <a:prstGeom prst="rect">
            <a:avLst/>
          </a:prstGeom>
          <a:noFill/>
        </p:spPr>
        <p:txBody>
          <a:bodyPr wrap="square" rtlCol="0">
            <a:spAutoFit/>
          </a:bodyPr>
          <a:lstStyle/>
          <a:p>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1</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，目前我们的项目还停留在实验室阶段，如果要处理的数据量达到更大的量，效果如何我们还不知道。</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 </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	</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因此，我们希望能够和真正的超市、商场合作，以进一步验证成果。</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2390398"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4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计划和展望</a:t>
            </a:r>
          </a:p>
        </p:txBody>
      </p:sp>
    </p:spTree>
    <p:extLst>
      <p:ext uri="{BB962C8B-B14F-4D97-AF65-F5344CB8AC3E}">
        <p14:creationId xmlns:p14="http://schemas.microsoft.com/office/powerpoint/2010/main" val="216282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1222614" y="1291806"/>
            <a:ext cx="9090582" cy="3539430"/>
          </a:xfrm>
          <a:prstGeom prst="rect">
            <a:avLst/>
          </a:prstGeom>
          <a:noFill/>
        </p:spPr>
        <p:txBody>
          <a:bodyPr wrap="square" rtlCol="0">
            <a:spAutoFit/>
          </a:bodyPr>
          <a:lstStyle/>
          <a:p>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2</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，项目中还存在很多粗糙的地方，比如展示商品信息的界面就过于单一。事实上传统商场的广告、促销面板通常很有限，</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在这方面优势明显。</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	</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因此，</a:t>
            </a:r>
            <a:r>
              <a:rPr kumimoji="1" lang="zh-CN" altLang="en-US" sz="28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我们希望充分利用</a:t>
            </a:r>
            <a:r>
              <a:rPr kumimoji="1" lang="en-US" altLang="zh-CN" sz="28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在展示多媒体信息方面的优势，向用户展示传统商场所不能展示的信息。</a:t>
            </a:r>
          </a:p>
          <a:p>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2390398"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4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计划和展望</a:t>
            </a:r>
          </a:p>
        </p:txBody>
      </p:sp>
      <p:pic>
        <p:nvPicPr>
          <p:cNvPr id="2050" name="图片 18">
            <a:extLst>
              <a:ext uri="{FF2B5EF4-FFF2-40B4-BE49-F238E27FC236}">
                <a16:creationId xmlns:a16="http://schemas.microsoft.com/office/drawing/2014/main" id="{CE5EE8CA-11EB-46AB-8169-71D8E6FAB97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0988" b="-426"/>
          <a:stretch/>
        </p:blipFill>
        <p:spPr bwMode="auto">
          <a:xfrm>
            <a:off x="7959159" y="3996965"/>
            <a:ext cx="3930006" cy="2861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572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1343" y="1659553"/>
            <a:ext cx="5929316" cy="1323439"/>
          </a:xfrm>
          <a:prstGeom prst="rect">
            <a:avLst/>
          </a:prstGeom>
          <a:noFill/>
        </p:spPr>
        <p:txBody>
          <a:bodyPr wrap="none" rtlCol="0">
            <a:spAutoFit/>
          </a:bodyPr>
          <a:lstStyle/>
          <a:p>
            <a:pPr algn="ctr"/>
            <a:r>
              <a:rPr kumimoji="1" lang="en-US" altLang="zh-CN" sz="8000" b="1" dirty="0">
                <a:solidFill>
                  <a:schemeClr val="bg1"/>
                </a:solidFill>
                <a:latin typeface="Microsoft YaHei" charset="0"/>
                <a:ea typeface="Microsoft YaHei" charset="0"/>
                <a:cs typeface="Microsoft YaHei" charset="0"/>
              </a:rPr>
              <a:t>CONTENTS</a:t>
            </a:r>
            <a:endParaRPr kumimoji="1" lang="zh-CN" altLang="en-US" sz="8000" b="1" dirty="0">
              <a:solidFill>
                <a:schemeClr val="bg1"/>
              </a:solidFill>
              <a:latin typeface="Microsoft YaHei" charset="0"/>
              <a:ea typeface="Microsoft YaHei" charset="0"/>
              <a:cs typeface="Microsoft YaHei" charset="0"/>
            </a:endParaRPr>
          </a:p>
        </p:txBody>
      </p:sp>
      <p:grpSp>
        <p:nvGrpSpPr>
          <p:cNvPr id="30" name="组 29"/>
          <p:cNvGrpSpPr/>
          <p:nvPr/>
        </p:nvGrpSpPr>
        <p:grpSpPr>
          <a:xfrm>
            <a:off x="669175" y="5006531"/>
            <a:ext cx="2266345" cy="830997"/>
            <a:chOff x="513061" y="5006531"/>
            <a:chExt cx="1713161" cy="830997"/>
          </a:xfrm>
        </p:grpSpPr>
        <p:sp>
          <p:nvSpPr>
            <p:cNvPr id="4" name="文本框 3"/>
            <p:cNvSpPr txBox="1"/>
            <p:nvPr/>
          </p:nvSpPr>
          <p:spPr>
            <a:xfrm>
              <a:off x="513061" y="5006531"/>
              <a:ext cx="809837" cy="830997"/>
            </a:xfrm>
            <a:prstGeom prst="rect">
              <a:avLst/>
            </a:prstGeom>
            <a:noFill/>
          </p:spPr>
          <p:txBody>
            <a:bodyPr wrap="none" rtlCol="0" anchor="ctr">
              <a:spAutoFit/>
            </a:bodyPr>
            <a:lstStyle/>
            <a:p>
              <a:pPr algn="ctr"/>
              <a:r>
                <a:rPr kumimoji="1"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rPr>
                <a:t>01</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endParaRPr>
            </a:p>
          </p:txBody>
        </p:sp>
        <p:sp>
          <p:nvSpPr>
            <p:cNvPr id="5" name="矩形 4"/>
            <p:cNvSpPr/>
            <p:nvPr/>
          </p:nvSpPr>
          <p:spPr>
            <a:xfrm>
              <a:off x="1226817" y="5310070"/>
              <a:ext cx="999405" cy="400110"/>
            </a:xfrm>
            <a:prstGeom prst="rect">
              <a:avLst/>
            </a:prstGeom>
          </p:spPr>
          <p:txBody>
            <a:bodyPr wrap="square" anchor="ctr">
              <a:spAutoFit/>
            </a:bodyPr>
            <a:lstStyle/>
            <a:p>
              <a:r>
                <a:rPr kumimoji="1" lang="zh-CN" altLang="en-US" sz="2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项目背景</a:t>
              </a:r>
              <a:endParaRPr kumimoji="1" lang="zh-CN" altLang="en-US" sz="16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endParaRPr>
            </a:p>
          </p:txBody>
        </p:sp>
      </p:grpSp>
      <p:grpSp>
        <p:nvGrpSpPr>
          <p:cNvPr id="31" name="组 30"/>
          <p:cNvGrpSpPr/>
          <p:nvPr/>
        </p:nvGrpSpPr>
        <p:grpSpPr>
          <a:xfrm>
            <a:off x="3494300" y="4993709"/>
            <a:ext cx="2214013" cy="830997"/>
            <a:chOff x="2831738" y="5007429"/>
            <a:chExt cx="2214013" cy="830997"/>
          </a:xfrm>
        </p:grpSpPr>
        <p:sp>
          <p:nvSpPr>
            <p:cNvPr id="7" name="文本框 6"/>
            <p:cNvSpPr txBox="1"/>
            <p:nvPr/>
          </p:nvSpPr>
          <p:spPr>
            <a:xfrm>
              <a:off x="2831738" y="5007429"/>
              <a:ext cx="809837" cy="830997"/>
            </a:xfrm>
            <a:prstGeom prst="rect">
              <a:avLst/>
            </a:prstGeom>
            <a:noFill/>
          </p:spPr>
          <p:txBody>
            <a:bodyPr wrap="none" rtlCol="0" anchor="ctr">
              <a:spAutoFit/>
            </a:bodyPr>
            <a:lstStyle/>
            <a:p>
              <a:pPr algn="ctr"/>
              <a:r>
                <a:rPr kumimoji="1"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rPr>
                <a:t>02</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endParaRPr>
            </a:p>
          </p:txBody>
        </p:sp>
        <p:sp>
          <p:nvSpPr>
            <p:cNvPr id="8" name="矩形 7"/>
            <p:cNvSpPr/>
            <p:nvPr/>
          </p:nvSpPr>
          <p:spPr>
            <a:xfrm>
              <a:off x="3493161" y="5310070"/>
              <a:ext cx="1552590" cy="400110"/>
            </a:xfrm>
            <a:prstGeom prst="rect">
              <a:avLst/>
            </a:prstGeom>
          </p:spPr>
          <p:txBody>
            <a:bodyPr wrap="square" anchor="ctr">
              <a:spAutoFit/>
            </a:bodyPr>
            <a:lstStyle/>
            <a:p>
              <a:r>
                <a:rPr lang="zh-CN" altLang="en-US" sz="2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研究目的</a:t>
              </a:r>
            </a:p>
          </p:txBody>
        </p:sp>
      </p:grpSp>
      <p:grpSp>
        <p:nvGrpSpPr>
          <p:cNvPr id="32" name="组 31"/>
          <p:cNvGrpSpPr/>
          <p:nvPr/>
        </p:nvGrpSpPr>
        <p:grpSpPr>
          <a:xfrm>
            <a:off x="6267093" y="4990510"/>
            <a:ext cx="2266346" cy="830997"/>
            <a:chOff x="5045750" y="5006531"/>
            <a:chExt cx="2266346" cy="830997"/>
          </a:xfrm>
        </p:grpSpPr>
        <p:sp>
          <p:nvSpPr>
            <p:cNvPr id="10" name="文本框 9"/>
            <p:cNvSpPr txBox="1"/>
            <p:nvPr/>
          </p:nvSpPr>
          <p:spPr>
            <a:xfrm>
              <a:off x="5045750" y="5006531"/>
              <a:ext cx="809837" cy="830997"/>
            </a:xfrm>
            <a:prstGeom prst="rect">
              <a:avLst/>
            </a:prstGeom>
            <a:noFill/>
          </p:spPr>
          <p:txBody>
            <a:bodyPr wrap="none" rtlCol="0" anchor="ctr">
              <a:spAutoFit/>
            </a:bodyPr>
            <a:lstStyle/>
            <a:p>
              <a:pPr algn="ctr"/>
              <a:r>
                <a:rPr kumimoji="1"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rPr>
                <a:t>03</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endParaRPr>
            </a:p>
          </p:txBody>
        </p:sp>
        <p:sp>
          <p:nvSpPr>
            <p:cNvPr id="11" name="矩形 10"/>
            <p:cNvSpPr/>
            <p:nvPr/>
          </p:nvSpPr>
          <p:spPr>
            <a:xfrm>
              <a:off x="5759506" y="5310070"/>
              <a:ext cx="1552590" cy="400110"/>
            </a:xfrm>
            <a:prstGeom prst="rect">
              <a:avLst/>
            </a:prstGeom>
          </p:spPr>
          <p:txBody>
            <a:bodyPr wrap="square" anchor="ctr">
              <a:spAutoFit/>
            </a:bodyPr>
            <a:lstStyle/>
            <a:p>
              <a:r>
                <a:rPr lang="zh-CN" altLang="en-US" sz="2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阶段成果</a:t>
              </a:r>
            </a:p>
          </p:txBody>
        </p:sp>
      </p:grpSp>
      <p:grpSp>
        <p:nvGrpSpPr>
          <p:cNvPr id="33" name="组 32"/>
          <p:cNvGrpSpPr/>
          <p:nvPr/>
        </p:nvGrpSpPr>
        <p:grpSpPr>
          <a:xfrm>
            <a:off x="9466691" y="5006531"/>
            <a:ext cx="2266346" cy="830997"/>
            <a:chOff x="7312095" y="5006531"/>
            <a:chExt cx="2266346" cy="830997"/>
          </a:xfrm>
        </p:grpSpPr>
        <p:sp>
          <p:nvSpPr>
            <p:cNvPr id="13" name="文本框 12"/>
            <p:cNvSpPr txBox="1"/>
            <p:nvPr/>
          </p:nvSpPr>
          <p:spPr>
            <a:xfrm>
              <a:off x="7312095" y="5006531"/>
              <a:ext cx="809837" cy="830997"/>
            </a:xfrm>
            <a:prstGeom prst="rect">
              <a:avLst/>
            </a:prstGeom>
            <a:noFill/>
          </p:spPr>
          <p:txBody>
            <a:bodyPr wrap="none" rtlCol="0" anchor="ctr">
              <a:spAutoFit/>
            </a:bodyPr>
            <a:lstStyle/>
            <a:p>
              <a:pPr algn="ctr"/>
              <a:r>
                <a:rPr kumimoji="1"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rPr>
                <a:t>04</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a:ea typeface="宋体"/>
              </a:endParaRPr>
            </a:p>
          </p:txBody>
        </p:sp>
        <p:sp>
          <p:nvSpPr>
            <p:cNvPr id="14" name="矩形 13"/>
            <p:cNvSpPr/>
            <p:nvPr/>
          </p:nvSpPr>
          <p:spPr>
            <a:xfrm>
              <a:off x="8025851" y="5310070"/>
              <a:ext cx="1552590" cy="400110"/>
            </a:xfrm>
            <a:prstGeom prst="rect">
              <a:avLst/>
            </a:prstGeom>
          </p:spPr>
          <p:txBody>
            <a:bodyPr wrap="square" anchor="ctr">
              <a:spAutoFit/>
            </a:bodyPr>
            <a:lstStyle/>
            <a:p>
              <a:r>
                <a:rPr lang="zh-CN" altLang="en-US" sz="2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计划和展望</a:t>
              </a:r>
            </a:p>
          </p:txBody>
        </p:sp>
      </p:grpSp>
    </p:spTree>
    <p:extLst>
      <p:ext uri="{BB962C8B-B14F-4D97-AF65-F5344CB8AC3E}">
        <p14:creationId xmlns:p14="http://schemas.microsoft.com/office/powerpoint/2010/main" val="1036001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4E7BE89-CA51-4014-9E32-495E5E677253}"/>
              </a:ext>
            </a:extLst>
          </p:cNvPr>
          <p:cNvSpPr txBox="1"/>
          <p:nvPr/>
        </p:nvSpPr>
        <p:spPr>
          <a:xfrm>
            <a:off x="3028550" y="3075057"/>
            <a:ext cx="9090582" cy="707886"/>
          </a:xfrm>
          <a:prstGeom prst="rect">
            <a:avLst/>
          </a:prstGeom>
          <a:noFill/>
        </p:spPr>
        <p:txBody>
          <a:bodyPr wrap="square" rtlCol="0">
            <a:spAutoFit/>
          </a:bodyPr>
          <a:lstStyle/>
          <a:p>
            <a:r>
              <a:rPr kumimoji="1" lang="zh-CN" altLang="en-US" sz="4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更多创新点还正待被发现</a:t>
            </a:r>
            <a:r>
              <a:rPr kumimoji="1" lang="en-US" altLang="zh-CN" sz="40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p>
        </p:txBody>
      </p:sp>
      <p:sp>
        <p:nvSpPr>
          <p:cNvPr id="5" name="矩形 4">
            <a:extLst>
              <a:ext uri="{FF2B5EF4-FFF2-40B4-BE49-F238E27FC236}">
                <a16:creationId xmlns:a16="http://schemas.microsoft.com/office/drawing/2014/main" id="{3AB9A077-879B-4150-B6C0-F023D28F2C10}"/>
              </a:ext>
            </a:extLst>
          </p:cNvPr>
          <p:cNvSpPr/>
          <p:nvPr/>
        </p:nvSpPr>
        <p:spPr>
          <a:xfrm>
            <a:off x="638152" y="369159"/>
            <a:ext cx="2390398"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4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计划和展望</a:t>
            </a:r>
          </a:p>
        </p:txBody>
      </p:sp>
    </p:spTree>
    <p:extLst>
      <p:ext uri="{BB962C8B-B14F-4D97-AF65-F5344CB8AC3E}">
        <p14:creationId xmlns:p14="http://schemas.microsoft.com/office/powerpoint/2010/main" val="424097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BE1EAA-DA91-4B9A-837F-78A0ED20EE18}"/>
              </a:ext>
            </a:extLst>
          </p:cNvPr>
          <p:cNvSpPr txBox="1"/>
          <p:nvPr/>
        </p:nvSpPr>
        <p:spPr>
          <a:xfrm>
            <a:off x="5555972" y="1197177"/>
            <a:ext cx="876578" cy="1163021"/>
          </a:xfrm>
          <a:prstGeom prst="rect">
            <a:avLst/>
          </a:prstGeom>
          <a:noFill/>
        </p:spPr>
        <p:txBody>
          <a:bodyPr wrap="none" rtlCol="0">
            <a:prstTxWarp prst="textPlain">
              <a:avLst/>
            </a:prstTxWarp>
            <a:spAutoFit/>
          </a:bodyPr>
          <a:lstStyle/>
          <a:p>
            <a:r>
              <a:rPr lang="en-US" altLang="zh-CN" b="1" dirty="0">
                <a:solidFill>
                  <a:schemeClr val="bg1"/>
                </a:solidFill>
                <a:latin typeface="Impact" panose="020B0806030902050204" pitchFamily="34" charset="0"/>
                <a:ea typeface="微软雅黑" panose="020B0503020204020204" pitchFamily="34" charset="-122"/>
              </a:rPr>
              <a:t>01</a:t>
            </a:r>
            <a:endParaRPr lang="zh-CN" altLang="en-US" b="1" dirty="0">
              <a:solidFill>
                <a:schemeClr val="bg1"/>
              </a:solidFill>
              <a:latin typeface="Impact" panose="020B0806030902050204" pitchFamily="34" charset="0"/>
              <a:ea typeface="微软雅黑" panose="020B0503020204020204" pitchFamily="34" charset="-122"/>
            </a:endParaRPr>
          </a:p>
        </p:txBody>
      </p:sp>
      <p:sp>
        <p:nvSpPr>
          <p:cNvPr id="7" name="矩形 6">
            <a:extLst>
              <a:ext uri="{FF2B5EF4-FFF2-40B4-BE49-F238E27FC236}">
                <a16:creationId xmlns:a16="http://schemas.microsoft.com/office/drawing/2014/main" id="{5FD34DA3-C17D-40F2-83F5-5245DA902C6F}"/>
              </a:ext>
            </a:extLst>
          </p:cNvPr>
          <p:cNvSpPr/>
          <p:nvPr/>
        </p:nvSpPr>
        <p:spPr>
          <a:xfrm>
            <a:off x="4464784" y="3429000"/>
            <a:ext cx="2954655" cy="923330"/>
          </a:xfrm>
          <a:prstGeom prst="rect">
            <a:avLst/>
          </a:prstGeom>
        </p:spPr>
        <p:txBody>
          <a:bodyPr wrap="none">
            <a:spAutoFit/>
          </a:bodyPr>
          <a:lstStyle/>
          <a:p>
            <a:r>
              <a:rPr lang="zh-CN" altLang="en-US" sz="5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项目背景</a:t>
            </a:r>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A00159C-8EC9-45B7-A2B8-0EE043CFC20D}"/>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1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项目背景</a:t>
            </a:r>
          </a:p>
        </p:txBody>
      </p:sp>
      <p:pic>
        <p:nvPicPr>
          <p:cNvPr id="2" name="图片 1">
            <a:extLst>
              <a:ext uri="{FF2B5EF4-FFF2-40B4-BE49-F238E27FC236}">
                <a16:creationId xmlns:a16="http://schemas.microsoft.com/office/drawing/2014/main" id="{E9970356-2E45-4AB6-8F25-B7FD9D4D65BC}"/>
              </a:ext>
            </a:extLst>
          </p:cNvPr>
          <p:cNvPicPr>
            <a:picLocks noChangeAspect="1"/>
          </p:cNvPicPr>
          <p:nvPr/>
        </p:nvPicPr>
        <p:blipFill>
          <a:blip r:embed="rId2"/>
          <a:stretch>
            <a:fillRect/>
          </a:stretch>
        </p:blipFill>
        <p:spPr>
          <a:xfrm>
            <a:off x="5462738" y="286707"/>
            <a:ext cx="5679744" cy="2652211"/>
          </a:xfrm>
          <a:prstGeom prst="rect">
            <a:avLst/>
          </a:prstGeom>
        </p:spPr>
      </p:pic>
      <p:sp>
        <p:nvSpPr>
          <p:cNvPr id="3" name="文本框 2">
            <a:extLst>
              <a:ext uri="{FF2B5EF4-FFF2-40B4-BE49-F238E27FC236}">
                <a16:creationId xmlns:a16="http://schemas.microsoft.com/office/drawing/2014/main" id="{5551A487-0460-4A94-86C5-E8517219727F}"/>
              </a:ext>
            </a:extLst>
          </p:cNvPr>
          <p:cNvSpPr txBox="1"/>
          <p:nvPr/>
        </p:nvSpPr>
        <p:spPr>
          <a:xfrm>
            <a:off x="6438507" y="2938918"/>
            <a:ext cx="3864990" cy="369332"/>
          </a:xfrm>
          <a:prstGeom prst="rect">
            <a:avLst/>
          </a:prstGeom>
          <a:noFill/>
        </p:spPr>
        <p:txBody>
          <a:bodyPr wrap="square" rtlCol="0">
            <a:spAutoFit/>
          </a:bodyPr>
          <a:lstStyle/>
          <a:p>
            <a:r>
              <a:rPr lang="en-US" altLang="zh-CN" dirty="0"/>
              <a:t>Microsoft HoloLens</a:t>
            </a:r>
            <a:r>
              <a:rPr lang="zh-CN" altLang="en-US" dirty="0"/>
              <a:t>全息计算机</a:t>
            </a:r>
          </a:p>
        </p:txBody>
      </p:sp>
      <p:pic>
        <p:nvPicPr>
          <p:cNvPr id="4" name="图片 3">
            <a:extLst>
              <a:ext uri="{FF2B5EF4-FFF2-40B4-BE49-F238E27FC236}">
                <a16:creationId xmlns:a16="http://schemas.microsoft.com/office/drawing/2014/main" id="{C7B74712-70E3-44E6-88DD-ECEEAACBECFE}"/>
              </a:ext>
            </a:extLst>
          </p:cNvPr>
          <p:cNvPicPr>
            <a:picLocks noChangeAspect="1"/>
          </p:cNvPicPr>
          <p:nvPr/>
        </p:nvPicPr>
        <p:blipFill rotWithShape="1">
          <a:blip r:embed="rId3"/>
          <a:srcRect l="4527"/>
          <a:stretch/>
        </p:blipFill>
        <p:spPr>
          <a:xfrm>
            <a:off x="5462738" y="3429000"/>
            <a:ext cx="5679744" cy="2814856"/>
          </a:xfrm>
          <a:prstGeom prst="rect">
            <a:avLst/>
          </a:prstGeom>
        </p:spPr>
      </p:pic>
      <p:sp>
        <p:nvSpPr>
          <p:cNvPr id="5" name="文本框 4">
            <a:extLst>
              <a:ext uri="{FF2B5EF4-FFF2-40B4-BE49-F238E27FC236}">
                <a16:creationId xmlns:a16="http://schemas.microsoft.com/office/drawing/2014/main" id="{AF0FF810-F8A7-40AA-B6A3-7A5EFDF39B2B}"/>
              </a:ext>
            </a:extLst>
          </p:cNvPr>
          <p:cNvSpPr txBox="1"/>
          <p:nvPr/>
        </p:nvSpPr>
        <p:spPr>
          <a:xfrm>
            <a:off x="6287678" y="6243856"/>
            <a:ext cx="4166647" cy="369332"/>
          </a:xfrm>
          <a:prstGeom prst="rect">
            <a:avLst/>
          </a:prstGeom>
          <a:noFill/>
        </p:spPr>
        <p:txBody>
          <a:bodyPr wrap="square" rtlCol="0">
            <a:spAutoFit/>
          </a:bodyPr>
          <a:lstStyle/>
          <a:p>
            <a:r>
              <a:rPr lang="zh-CN" altLang="en-US" dirty="0"/>
              <a:t>奥迪工程师使用</a:t>
            </a:r>
            <a:r>
              <a:rPr lang="en-US" altLang="zh-CN" dirty="0"/>
              <a:t>HoloLens</a:t>
            </a:r>
            <a:r>
              <a:rPr lang="zh-CN" altLang="en-US" dirty="0"/>
              <a:t>进行工程检测</a:t>
            </a:r>
          </a:p>
        </p:txBody>
      </p:sp>
      <p:sp>
        <p:nvSpPr>
          <p:cNvPr id="6" name="文本框 5">
            <a:extLst>
              <a:ext uri="{FF2B5EF4-FFF2-40B4-BE49-F238E27FC236}">
                <a16:creationId xmlns:a16="http://schemas.microsoft.com/office/drawing/2014/main" id="{20589067-EDB0-410B-B51A-FFAAF2DAF7F7}"/>
              </a:ext>
            </a:extLst>
          </p:cNvPr>
          <p:cNvSpPr txBox="1"/>
          <p:nvPr/>
        </p:nvSpPr>
        <p:spPr>
          <a:xfrm>
            <a:off x="226243" y="1612812"/>
            <a:ext cx="5137609" cy="3416320"/>
          </a:xfrm>
          <a:prstGeom prst="rect">
            <a:avLst/>
          </a:prstGeom>
          <a:noFill/>
        </p:spPr>
        <p:txBody>
          <a:bodyPr wrap="square" rtlCol="0">
            <a:spAutoFit/>
          </a:bodyPr>
          <a:lstStyle/>
          <a:p>
            <a:r>
              <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	HoloLens</a:t>
            </a:r>
            <a:r>
              <a:rPr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是首个不受线缆限制的全息计算机设备。</a:t>
            </a:r>
            <a:endPar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endParaRPr>
          </a:p>
          <a:p>
            <a:endPar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endParaRPr>
          </a:p>
          <a:p>
            <a:endPar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endParaRPr>
          </a:p>
          <a:p>
            <a:endPar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endParaRPr>
          </a:p>
          <a:p>
            <a:r>
              <a:rPr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	</a:t>
            </a:r>
            <a:r>
              <a:rPr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它能够扫描周围的场景并进行实时建模，通过全息透镜将虚拟物体和媒体投放到现实场景中去，使用户能够与这些虚拟物体交互</a:t>
            </a:r>
          </a:p>
        </p:txBody>
      </p:sp>
    </p:spTree>
    <p:extLst>
      <p:ext uri="{BB962C8B-B14F-4D97-AF65-F5344CB8AC3E}">
        <p14:creationId xmlns:p14="http://schemas.microsoft.com/office/powerpoint/2010/main" val="489841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3" name="手动输入 2"/>
          <p:cNvSpPr/>
          <p:nvPr/>
        </p:nvSpPr>
        <p:spPr>
          <a:xfrm rot="16200000" flipH="1">
            <a:off x="6073235" y="732920"/>
            <a:ext cx="6857999" cy="5392162"/>
          </a:xfrm>
          <a:prstGeom prst="flowChartManualInput">
            <a:avLst/>
          </a:prstGeom>
          <a:solidFill>
            <a:srgbClr val="2261A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sp>
        <p:nvSpPr>
          <p:cNvPr id="9" name="标题 1">
            <a:extLst>
              <a:ext uri="{FF2B5EF4-FFF2-40B4-BE49-F238E27FC236}">
                <a16:creationId xmlns:a16="http://schemas.microsoft.com/office/drawing/2014/main" id="{4B207A8E-EA6B-461F-8AA2-E137467ECC20}"/>
              </a:ext>
            </a:extLst>
          </p:cNvPr>
          <p:cNvSpPr txBox="1">
            <a:spLocks/>
          </p:cNvSpPr>
          <p:nvPr/>
        </p:nvSpPr>
        <p:spPr>
          <a:xfrm>
            <a:off x="660498" y="231721"/>
            <a:ext cx="2158117" cy="595417"/>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1 </a:t>
            </a:r>
            <a:r>
              <a:rPr lang="zh-CN" altLang="en-US"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项目背景</a:t>
            </a:r>
          </a:p>
        </p:txBody>
      </p:sp>
      <p:sp>
        <p:nvSpPr>
          <p:cNvPr id="10" name="文本框 9">
            <a:extLst>
              <a:ext uri="{FF2B5EF4-FFF2-40B4-BE49-F238E27FC236}">
                <a16:creationId xmlns:a16="http://schemas.microsoft.com/office/drawing/2014/main" id="{770CD098-FB9D-446C-9565-CD11C9B61E44}"/>
              </a:ext>
            </a:extLst>
          </p:cNvPr>
          <p:cNvSpPr txBox="1"/>
          <p:nvPr/>
        </p:nvSpPr>
        <p:spPr>
          <a:xfrm>
            <a:off x="266438" y="1716506"/>
            <a:ext cx="6249972" cy="954107"/>
          </a:xfrm>
          <a:prstGeom prst="rect">
            <a:avLst/>
          </a:prstGeom>
          <a:noFill/>
        </p:spPr>
        <p:txBody>
          <a:bodyPr wrap="square" rtlCol="0">
            <a:spAutoFit/>
          </a:bodyPr>
          <a:lstStyle/>
          <a:p>
            <a:pPr marL="457200" indent="-457200">
              <a:buFont typeface="Arial" panose="020B0604020202020204" pitchFamily="34" charset="0"/>
              <a:buChar char="•"/>
            </a:pPr>
            <a:r>
              <a:rPr kumimoji="1" lang="zh-CN"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根据</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我们前期的</a:t>
            </a:r>
            <a:r>
              <a:rPr kumimoji="1" lang="zh-CN"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项目调研，发现以下几个问题</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rPr>
              <a:t>：</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a typeface="微软雅黑"/>
            </a:endParaRPr>
          </a:p>
        </p:txBody>
      </p:sp>
      <p:pic>
        <p:nvPicPr>
          <p:cNvPr id="11" name="图片 1">
            <a:extLst>
              <a:ext uri="{FF2B5EF4-FFF2-40B4-BE49-F238E27FC236}">
                <a16:creationId xmlns:a16="http://schemas.microsoft.com/office/drawing/2014/main" id="{534E31F0-E03E-4032-8072-B00F292E9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199" t="1083" r="4289"/>
          <a:stretch>
            <a:fillRect/>
          </a:stretch>
        </p:blipFill>
        <p:spPr bwMode="auto">
          <a:xfrm>
            <a:off x="7436734" y="3188548"/>
            <a:ext cx="4755266" cy="2998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a:extLst>
              <a:ext uri="{FF2B5EF4-FFF2-40B4-BE49-F238E27FC236}">
                <a16:creationId xmlns:a16="http://schemas.microsoft.com/office/drawing/2014/main" id="{E2B06CA3-52C5-4111-B7C9-7BE43C138025}"/>
              </a:ext>
            </a:extLst>
          </p:cNvPr>
          <p:cNvSpPr txBox="1"/>
          <p:nvPr/>
        </p:nvSpPr>
        <p:spPr>
          <a:xfrm>
            <a:off x="266438" y="2867330"/>
            <a:ext cx="6943202" cy="2954655"/>
          </a:xfrm>
          <a:prstGeom prst="rect">
            <a:avLst/>
          </a:prstGeom>
          <a:noFill/>
        </p:spPr>
        <p:txBody>
          <a:bodyPr wrap="square" rtlCol="0">
            <a:spAutoFit/>
          </a:bodyPr>
          <a:lstStyle/>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1</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传统商场</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发展吃力，亟需与新技术相结合</a:t>
            </a:r>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2</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，新型的电商在生鲜物品等方面不太可能完全替代掉传统商场</a:t>
            </a:r>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3</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，各大电商和传统商场都在向无人超市等方向探索未来的线下商场模式。</a:t>
            </a:r>
          </a:p>
          <a:p>
            <a:endParaRPr lang="zh-CN" altLang="en-US" dirty="0"/>
          </a:p>
        </p:txBody>
      </p:sp>
    </p:spTree>
    <p:custDataLst>
      <p:tags r:id="rId1"/>
    </p:custDataLst>
    <p:extLst>
      <p:ext uri="{BB962C8B-B14F-4D97-AF65-F5344CB8AC3E}">
        <p14:creationId xmlns:p14="http://schemas.microsoft.com/office/powerpoint/2010/main" val="1522170159"/>
      </p:ext>
    </p:extLst>
  </p:cSld>
  <p:clrMapOvr>
    <a:masterClrMapping/>
  </p:clrMapOvr>
  <mc:AlternateContent xmlns:mc="http://schemas.openxmlformats.org/markup-compatibility/2006" xmlns:p14="http://schemas.microsoft.com/office/powerpoint/2010/main">
    <mc:Choice Requires="p14">
      <p:transition p14:dur="0" advTm="25000"/>
    </mc:Choice>
    <mc:Fallback xmlns="">
      <p:transition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D7165A0-810E-4230-AA8A-65EB987F7942}"/>
              </a:ext>
            </a:extLst>
          </p:cNvPr>
          <p:cNvSpPr txBox="1">
            <a:spLocks/>
          </p:cNvSpPr>
          <p:nvPr/>
        </p:nvSpPr>
        <p:spPr>
          <a:xfrm>
            <a:off x="660498" y="231721"/>
            <a:ext cx="2158117" cy="595417"/>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1 </a:t>
            </a:r>
            <a:r>
              <a:rPr lang="zh-CN" altLang="en-US"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项目背景</a:t>
            </a:r>
          </a:p>
        </p:txBody>
      </p:sp>
      <p:sp>
        <p:nvSpPr>
          <p:cNvPr id="5" name="文本框 4">
            <a:extLst>
              <a:ext uri="{FF2B5EF4-FFF2-40B4-BE49-F238E27FC236}">
                <a16:creationId xmlns:a16="http://schemas.microsoft.com/office/drawing/2014/main" id="{17D0A9AF-87BB-4430-8C32-694D2DAAA7A3}"/>
              </a:ext>
            </a:extLst>
          </p:cNvPr>
          <p:cNvSpPr txBox="1"/>
          <p:nvPr/>
        </p:nvSpPr>
        <p:spPr>
          <a:xfrm>
            <a:off x="768485" y="1021404"/>
            <a:ext cx="8044775" cy="2616101"/>
          </a:xfrm>
          <a:prstGeom prst="rect">
            <a:avLst/>
          </a:prstGeom>
          <a:noFill/>
        </p:spPr>
        <p:txBody>
          <a:bodyPr wrap="square" rtlCol="0">
            <a:spAutoFit/>
          </a:bodyPr>
          <a:lstStyle/>
          <a:p>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2018</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年淘宝打造了混合现实商场</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app《</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淘宝买啊</a:t>
            </a:r>
            <a:r>
              <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并在淘宝“造物节”上展示</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号称“</a:t>
            </a:r>
            <a:r>
              <a:rPr kumimoji="1" lang="zh-CN" altLang="en-US" sz="32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第一款混合现实消费</a:t>
            </a:r>
            <a:r>
              <a:rPr kumimoji="1" lang="en-US" altLang="zh-CN" sz="32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APP</a:t>
            </a:r>
            <a:r>
              <a:rPr kumimoji="1"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endParaRPr kumimoji="1"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p:txBody>
      </p:sp>
      <p:sp>
        <p:nvSpPr>
          <p:cNvPr id="6" name="矩形 5">
            <a:extLst>
              <a:ext uri="{FF2B5EF4-FFF2-40B4-BE49-F238E27FC236}">
                <a16:creationId xmlns:a16="http://schemas.microsoft.com/office/drawing/2014/main" id="{5F75E656-B5AC-4E94-97A1-A4E37F4871D4}"/>
              </a:ext>
            </a:extLst>
          </p:cNvPr>
          <p:cNvSpPr/>
          <p:nvPr/>
        </p:nvSpPr>
        <p:spPr>
          <a:xfrm>
            <a:off x="511779" y="5067155"/>
            <a:ext cx="11168442" cy="769441"/>
          </a:xfrm>
          <a:prstGeom prst="rect">
            <a:avLst/>
          </a:prstGeom>
        </p:spPr>
        <p:txBody>
          <a:bodyPr wrap="none">
            <a:spAutoFit/>
          </a:bodyPr>
          <a:lstStyle/>
          <a:p>
            <a:r>
              <a:rPr kumimoji="1" lang="zh-CN" altLang="en-US"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而事实上，本项目从</a:t>
            </a:r>
            <a:r>
              <a:rPr kumimoji="1" lang="en-US" altLang="zh-CN"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2017</a:t>
            </a:r>
            <a:r>
              <a:rPr kumimoji="1" lang="zh-CN" altLang="en-US" sz="4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年就有了基本原型</a:t>
            </a:r>
          </a:p>
        </p:txBody>
      </p:sp>
      <p:sp>
        <p:nvSpPr>
          <p:cNvPr id="12" name="手动输入 2">
            <a:extLst>
              <a:ext uri="{FF2B5EF4-FFF2-40B4-BE49-F238E27FC236}">
                <a16:creationId xmlns:a16="http://schemas.microsoft.com/office/drawing/2014/main" id="{6502F550-A368-4988-B1C0-165A9D5E0C44}"/>
              </a:ext>
            </a:extLst>
          </p:cNvPr>
          <p:cNvSpPr/>
          <p:nvPr/>
        </p:nvSpPr>
        <p:spPr>
          <a:xfrm rot="16200000" flipH="1">
            <a:off x="5418222" y="77908"/>
            <a:ext cx="6857999" cy="6702188"/>
          </a:xfrm>
          <a:prstGeom prst="flowChartManualInput">
            <a:avLst/>
          </a:prstGeom>
          <a:solidFill>
            <a:srgbClr val="2261A6">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7" name="图片 6">
            <a:extLst>
              <a:ext uri="{FF2B5EF4-FFF2-40B4-BE49-F238E27FC236}">
                <a16:creationId xmlns:a16="http://schemas.microsoft.com/office/drawing/2014/main" id="{1F645330-300A-4111-9159-23BDFA5B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908" y="1989613"/>
            <a:ext cx="5117819" cy="2878773"/>
          </a:xfrm>
          <a:prstGeom prst="rect">
            <a:avLst/>
          </a:prstGeom>
        </p:spPr>
      </p:pic>
    </p:spTree>
    <p:extLst>
      <p:ext uri="{BB962C8B-B14F-4D97-AF65-F5344CB8AC3E}">
        <p14:creationId xmlns:p14="http://schemas.microsoft.com/office/powerpoint/2010/main" val="207437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BE1EAA-DA91-4B9A-837F-78A0ED20EE18}"/>
              </a:ext>
            </a:extLst>
          </p:cNvPr>
          <p:cNvSpPr txBox="1"/>
          <p:nvPr/>
        </p:nvSpPr>
        <p:spPr>
          <a:xfrm>
            <a:off x="5555972" y="1197177"/>
            <a:ext cx="876578" cy="1163021"/>
          </a:xfrm>
          <a:prstGeom prst="rect">
            <a:avLst/>
          </a:prstGeom>
          <a:noFill/>
        </p:spPr>
        <p:txBody>
          <a:bodyPr wrap="none" rtlCol="0">
            <a:prstTxWarp prst="textPlain">
              <a:avLst/>
            </a:prstTxWarp>
            <a:spAutoFit/>
          </a:bodyPr>
          <a:lstStyle/>
          <a:p>
            <a:r>
              <a:rPr lang="en-US" altLang="zh-CN" b="1" dirty="0">
                <a:solidFill>
                  <a:schemeClr val="bg1"/>
                </a:solidFill>
                <a:latin typeface="Impact" panose="020B0806030902050204" pitchFamily="34" charset="0"/>
                <a:ea typeface="微软雅黑" panose="020B0503020204020204" pitchFamily="34" charset="-122"/>
              </a:rPr>
              <a:t>02</a:t>
            </a:r>
            <a:endParaRPr lang="zh-CN" altLang="en-US" b="1" dirty="0">
              <a:solidFill>
                <a:schemeClr val="bg1"/>
              </a:solidFill>
              <a:latin typeface="Impact" panose="020B0806030902050204" pitchFamily="34" charset="0"/>
              <a:ea typeface="微软雅黑" panose="020B0503020204020204" pitchFamily="34" charset="-122"/>
            </a:endParaRPr>
          </a:p>
        </p:txBody>
      </p:sp>
      <p:sp>
        <p:nvSpPr>
          <p:cNvPr id="9" name="矩形 8">
            <a:extLst>
              <a:ext uri="{FF2B5EF4-FFF2-40B4-BE49-F238E27FC236}">
                <a16:creationId xmlns:a16="http://schemas.microsoft.com/office/drawing/2014/main" id="{7D74093E-B540-445C-B51D-A8CCDBC08D26}"/>
              </a:ext>
            </a:extLst>
          </p:cNvPr>
          <p:cNvSpPr/>
          <p:nvPr/>
        </p:nvSpPr>
        <p:spPr>
          <a:xfrm>
            <a:off x="4618672" y="3429000"/>
            <a:ext cx="2954655" cy="923330"/>
          </a:xfrm>
          <a:prstGeom prst="rect">
            <a:avLst/>
          </a:prstGeom>
        </p:spPr>
        <p:txBody>
          <a:bodyPr wrap="none">
            <a:spAutoFit/>
          </a:bodyPr>
          <a:lstStyle/>
          <a:p>
            <a:r>
              <a:rPr lang="zh-CN" altLang="en-US" sz="5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研究目的</a:t>
            </a:r>
          </a:p>
        </p:txBody>
      </p:sp>
    </p:spTree>
    <p:extLst>
      <p:ext uri="{BB962C8B-B14F-4D97-AF65-F5344CB8AC3E}">
        <p14:creationId xmlns:p14="http://schemas.microsoft.com/office/powerpoint/2010/main" val="226129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4284DC3-F0BF-4030-AF02-5ECAAC66BB82}"/>
              </a:ext>
            </a:extLst>
          </p:cNvPr>
          <p:cNvSpPr txBox="1"/>
          <p:nvPr/>
        </p:nvSpPr>
        <p:spPr>
          <a:xfrm>
            <a:off x="1338606" y="1480008"/>
            <a:ext cx="6014301" cy="830997"/>
          </a:xfrm>
          <a:prstGeom prst="rect">
            <a:avLst/>
          </a:prstGeom>
          <a:noFill/>
        </p:spPr>
        <p:txBody>
          <a:bodyPr wrap="square" rtlCol="0">
            <a:spAutoFit/>
          </a:bodyPr>
          <a:lstStyle/>
          <a:p>
            <a:r>
              <a:rPr kumimoji="1" lang="zh-CN" altLang="en-US"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基于上述的背景，我们希望</a:t>
            </a:r>
            <a:r>
              <a:rPr kumimoji="1" lang="zh-CN" altLang="zh-CN"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在</a:t>
            </a:r>
            <a:r>
              <a:rPr kumimoji="1" lang="en-US" altLang="zh-CN"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zh-CN"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上开发一个多功能的导购系统</a:t>
            </a:r>
            <a:r>
              <a:rPr kumimoji="1" lang="zh-CN" altLang="en-US"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，基本功能如下</a:t>
            </a:r>
            <a:endParaRPr kumimoji="1" lang="en-US" altLang="zh-CN" sz="2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p:txBody>
      </p:sp>
      <p:sp>
        <p:nvSpPr>
          <p:cNvPr id="13" name="矩形 12">
            <a:extLst>
              <a:ext uri="{FF2B5EF4-FFF2-40B4-BE49-F238E27FC236}">
                <a16:creationId xmlns:a16="http://schemas.microsoft.com/office/drawing/2014/main" id="{EA00159C-8EC9-45B7-A2B8-0EE043CFC20D}"/>
              </a:ext>
            </a:extLst>
          </p:cNvPr>
          <p:cNvSpPr/>
          <p:nvPr/>
        </p:nvSpPr>
        <p:spPr>
          <a:xfrm>
            <a:off x="638152" y="369159"/>
            <a:ext cx="1949573" cy="523220"/>
          </a:xfrm>
          <a:prstGeom prst="rect">
            <a:avLst/>
          </a:prstGeom>
        </p:spPr>
        <p:txBody>
          <a:bodyPr wrap="none">
            <a:spAutoFit/>
          </a:bodyPr>
          <a:lstStyle/>
          <a:p>
            <a:r>
              <a:rPr lang="en-US" altLang="zh-CN"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2 </a:t>
            </a:r>
            <a:r>
              <a:rPr lang="zh-CN" altLang="en-US" sz="2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mn-ea"/>
                <a:cs typeface="Arial" panose="020B0604020202020204" pitchFamily="34" charset="0"/>
              </a:rPr>
              <a:t>研究目的</a:t>
            </a:r>
          </a:p>
        </p:txBody>
      </p:sp>
      <p:sp>
        <p:nvSpPr>
          <p:cNvPr id="16" name="文本框 15">
            <a:extLst>
              <a:ext uri="{FF2B5EF4-FFF2-40B4-BE49-F238E27FC236}">
                <a16:creationId xmlns:a16="http://schemas.microsoft.com/office/drawing/2014/main" id="{ADD80F33-D314-409D-93C0-9ACFD428F4ED}"/>
              </a:ext>
            </a:extLst>
          </p:cNvPr>
          <p:cNvSpPr txBox="1"/>
          <p:nvPr/>
        </p:nvSpPr>
        <p:spPr>
          <a:xfrm>
            <a:off x="3157980" y="2931811"/>
            <a:ext cx="6378804" cy="2677656"/>
          </a:xfrm>
          <a:prstGeom prst="rect">
            <a:avLst/>
          </a:prstGeom>
          <a:noFill/>
        </p:spPr>
        <p:txBody>
          <a:bodyPr wrap="square" rtlCol="0">
            <a:spAutoFit/>
          </a:bodyPr>
          <a:lstStyle/>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1</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，用户在购物前就能在</a:t>
            </a:r>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中挑选商场内心仪的商品，并查看基本的商品信息。</a:t>
            </a:r>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2</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a:t>
            </a:r>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可以为用户提供商品的导航服务</a:t>
            </a:r>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a:p>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3</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，用户可以通过</a:t>
            </a:r>
            <a:r>
              <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HoloLens</a:t>
            </a:r>
            <a:r>
              <a:rPr kumimoji="1" lang="zh-CN" altLang="en-US"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rPr>
              <a:t>查看商品的具体信息、商品推荐、购买评价等等</a:t>
            </a:r>
            <a:endParaRPr kumimoji="1" lang="en-US" altLang="zh-CN" sz="240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a:endParaRPr>
          </a:p>
        </p:txBody>
      </p:sp>
    </p:spTree>
    <p:extLst>
      <p:ext uri="{BB962C8B-B14F-4D97-AF65-F5344CB8AC3E}">
        <p14:creationId xmlns:p14="http://schemas.microsoft.com/office/powerpoint/2010/main" val="1504602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28A4DE6-CC58-47DF-A4F8-451A92F65A96}"/>
              </a:ext>
            </a:extLst>
          </p:cNvPr>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8BE1EAA-DA91-4B9A-837F-78A0ED20EE18}"/>
              </a:ext>
            </a:extLst>
          </p:cNvPr>
          <p:cNvSpPr txBox="1"/>
          <p:nvPr/>
        </p:nvSpPr>
        <p:spPr>
          <a:xfrm>
            <a:off x="5555972" y="1197177"/>
            <a:ext cx="876578" cy="1163021"/>
          </a:xfrm>
          <a:prstGeom prst="rect">
            <a:avLst/>
          </a:prstGeom>
          <a:noFill/>
        </p:spPr>
        <p:txBody>
          <a:bodyPr wrap="none" rtlCol="0">
            <a:prstTxWarp prst="textPlain">
              <a:avLst/>
            </a:prstTxWarp>
            <a:spAutoFit/>
          </a:bodyPr>
          <a:lstStyle/>
          <a:p>
            <a:r>
              <a:rPr lang="en-US" altLang="zh-CN" b="1" dirty="0">
                <a:solidFill>
                  <a:schemeClr val="bg1"/>
                </a:solidFill>
                <a:latin typeface="Impact" panose="020B0806030902050204" pitchFamily="34" charset="0"/>
                <a:ea typeface="微软雅黑" panose="020B0503020204020204" pitchFamily="34" charset="-122"/>
              </a:rPr>
              <a:t>03</a:t>
            </a:r>
            <a:endParaRPr lang="zh-CN" altLang="en-US" b="1" dirty="0">
              <a:solidFill>
                <a:schemeClr val="bg1"/>
              </a:solidFill>
              <a:latin typeface="Impact" panose="020B0806030902050204"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25A8C6DD-9EF8-493A-BEE2-D71B84F5E780}"/>
              </a:ext>
            </a:extLst>
          </p:cNvPr>
          <p:cNvSpPr/>
          <p:nvPr/>
        </p:nvSpPr>
        <p:spPr>
          <a:xfrm>
            <a:off x="4618672" y="3429000"/>
            <a:ext cx="2954655" cy="923330"/>
          </a:xfrm>
          <a:prstGeom prst="rect">
            <a:avLst/>
          </a:prstGeom>
        </p:spPr>
        <p:txBody>
          <a:bodyPr wrap="none">
            <a:spAutoFit/>
          </a:bodyPr>
          <a:lstStyle/>
          <a:p>
            <a:r>
              <a:rPr lang="zh-CN" altLang="en-US" sz="5400" b="1"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charset="0"/>
                <a:cs typeface="Arial" panose="020B0604020202020204" pitchFamily="34" charset="0"/>
              </a:rPr>
              <a:t>阶段成果</a:t>
            </a:r>
          </a:p>
        </p:txBody>
      </p:sp>
    </p:spTree>
    <p:extLst>
      <p:ext uri="{BB962C8B-B14F-4D97-AF65-F5344CB8AC3E}">
        <p14:creationId xmlns:p14="http://schemas.microsoft.com/office/powerpoint/2010/main" val="3018231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8fc0356-9705-4a84-9d3d-f05ff8f647fc"/>
</p:tagLst>
</file>

<file path=ppt/tags/tag2.xml><?xml version="1.0" encoding="utf-8"?>
<p:tagLst xmlns:a="http://schemas.openxmlformats.org/drawingml/2006/main" xmlns:r="http://schemas.openxmlformats.org/officeDocument/2006/relationships" xmlns:p="http://schemas.openxmlformats.org/presentationml/2006/main">
  <p:tag name="TIMING" val="|7.6|9.3|3.6|14.3|6.7"/>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68394"/>
    </a:dk2>
    <a:lt2>
      <a:srgbClr val="F0F0F0"/>
    </a:lt2>
    <a:accent1>
      <a:srgbClr val="4A83B3"/>
    </a:accent1>
    <a:accent2>
      <a:srgbClr val="54B5AB"/>
    </a:accent2>
    <a:accent3>
      <a:srgbClr val="6F6AA4"/>
    </a:accent3>
    <a:accent4>
      <a:srgbClr val="20889E"/>
    </a:accent4>
    <a:accent5>
      <a:srgbClr val="44A391"/>
    </a:accent5>
    <a:accent6>
      <a:srgbClr val="5D5D9F"/>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1548</TotalTime>
  <Words>413</Words>
  <Application>Microsoft Office PowerPoint</Application>
  <PresentationFormat>宽屏</PresentationFormat>
  <Paragraphs>71</Paragraphs>
  <Slides>20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宋体</vt:lpstr>
      <vt:lpstr>Microsoft YaHei</vt:lpstr>
      <vt:lpstr>Microsoft YaHei</vt:lpstr>
      <vt:lpstr>Arial</vt:lpstr>
      <vt:lpstr>Calibri</vt:lpstr>
      <vt:lpstr>Impact</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duan fengzhi</cp:lastModifiedBy>
  <cp:revision>127</cp:revision>
  <cp:lastPrinted>2018-01-28T16:00:00Z</cp:lastPrinted>
  <dcterms:created xsi:type="dcterms:W3CDTF">2018-01-28T16:00:00Z</dcterms:created>
  <dcterms:modified xsi:type="dcterms:W3CDTF">2019-03-23T05:40:31Z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2018-08-21T07:28:12.2144326Z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